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  <p:sldMasterId id="2147483911" r:id="rId2"/>
  </p:sldMasterIdLst>
  <p:notesMasterIdLst>
    <p:notesMasterId r:id="rId35"/>
  </p:notesMasterIdLst>
  <p:handoutMasterIdLst>
    <p:handoutMasterId r:id="rId36"/>
  </p:handoutMasterIdLst>
  <p:sldIdLst>
    <p:sldId id="256" r:id="rId3"/>
    <p:sldId id="292" r:id="rId4"/>
    <p:sldId id="275" r:id="rId5"/>
    <p:sldId id="260" r:id="rId6"/>
    <p:sldId id="272" r:id="rId7"/>
    <p:sldId id="258" r:id="rId8"/>
    <p:sldId id="293" r:id="rId9"/>
    <p:sldId id="261" r:id="rId10"/>
    <p:sldId id="294" r:id="rId11"/>
    <p:sldId id="274" r:id="rId12"/>
    <p:sldId id="273" r:id="rId13"/>
    <p:sldId id="268" r:id="rId14"/>
    <p:sldId id="269" r:id="rId15"/>
    <p:sldId id="270" r:id="rId16"/>
    <p:sldId id="277" r:id="rId17"/>
    <p:sldId id="278" r:id="rId18"/>
    <p:sldId id="279" r:id="rId19"/>
    <p:sldId id="280" r:id="rId20"/>
    <p:sldId id="283" r:id="rId21"/>
    <p:sldId id="285" r:id="rId22"/>
    <p:sldId id="286" r:id="rId23"/>
    <p:sldId id="287" r:id="rId24"/>
    <p:sldId id="288" r:id="rId25"/>
    <p:sldId id="289" r:id="rId26"/>
    <p:sldId id="290" r:id="rId27"/>
    <p:sldId id="295" r:id="rId28"/>
    <p:sldId id="296" r:id="rId29"/>
    <p:sldId id="297" r:id="rId30"/>
    <p:sldId id="298" r:id="rId31"/>
    <p:sldId id="299" r:id="rId32"/>
    <p:sldId id="300" r:id="rId33"/>
    <p:sldId id="301" r:id="rId3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9" autoAdjust="0"/>
    <p:restoredTop sz="86409" autoAdjust="0"/>
  </p:normalViewPr>
  <p:slideViewPr>
    <p:cSldViewPr snapToGrid="0">
      <p:cViewPr varScale="1">
        <p:scale>
          <a:sx n="87" d="100"/>
          <a:sy n="87" d="100"/>
        </p:scale>
        <p:origin x="60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64"/>
    </p:cViewPr>
  </p:sorterViewPr>
  <p:notesViewPr>
    <p:cSldViewPr snapToGrid="0">
      <p:cViewPr varScale="1">
        <p:scale>
          <a:sx n="77" d="100"/>
          <a:sy n="77" d="100"/>
        </p:scale>
        <p:origin x="2620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669C8D3-703D-4C86-B0ED-25A566A0E5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B5603D3-33A4-4386-932A-D859FC053A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92C8C6-D59F-4562-B687-792F5D73CF41}" type="datetimeFigureOut">
              <a:rPr lang="it-IT" smtClean="0"/>
              <a:t>13/02/2018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2C526FB-0663-4911-B09E-71D0D4957A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54F9B68-C63F-4BB3-9E70-9028C34C167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D399DF-72BF-4F88-AD42-2CABE01C30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70739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4A621D-367F-4DA3-9671-02E004F6E4C1}" type="datetimeFigureOut">
              <a:rPr lang="it-IT" smtClean="0"/>
              <a:pPr/>
              <a:t>13/02/2018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2AFBF0-253E-4873-9876-7E283709A4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5066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8764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0,5+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3183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6630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0345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13713-4C83-4C45-B596-FA19AED026A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2425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0,5+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74104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0,5+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92797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09002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88932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6302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8749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Travlendar for </a:t>
            </a:r>
            <a:r>
              <a:rPr lang="it-IT" dirty="0" err="1"/>
              <a:t>us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4086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5706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0769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6982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089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0,75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2391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555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811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3008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985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2741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egnaposto data 10">
            <a:extLst>
              <a:ext uri="{FF2B5EF4-FFF2-40B4-BE49-F238E27FC236}">
                <a16:creationId xmlns:a16="http://schemas.microsoft.com/office/drawing/2014/main" id="{A6E58B77-8E49-4CBF-841C-78D0ACED5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E8CB0A15-ED43-4046-B4D1-35EAEA0AA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72AA350A-DF76-4F0A-8C34-990122AF3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8594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1170432"/>
            <a:ext cx="10058400" cy="5062118"/>
          </a:xfrm>
        </p:spPr>
        <p:txBody>
          <a:bodyPr/>
          <a:lstStyle>
            <a:lvl1pPr marL="91440" indent="-91440">
              <a:buClrTx/>
              <a:buSzPct val="92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6604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783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-437602"/>
            <a:ext cx="10058400" cy="1450757"/>
          </a:xfrm>
        </p:spPr>
        <p:txBody>
          <a:bodyPr/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97279" y="1141171"/>
            <a:ext cx="4937760" cy="50767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17920" y="1141172"/>
            <a:ext cx="4937760" cy="507674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68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-467454"/>
            <a:ext cx="10058400" cy="1450757"/>
          </a:xfrm>
        </p:spPr>
        <p:txBody>
          <a:bodyPr/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16516"/>
            <a:ext cx="4937760" cy="73207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097280" y="1848591"/>
            <a:ext cx="4937760" cy="4369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116516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17920" y="1848591"/>
            <a:ext cx="4937760" cy="4369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4212B40-3259-4121-82A2-77CBD575C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0242F681-87A9-4D51-8D20-318DD9CCE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software engineering 2 – </a:t>
            </a:r>
            <a:r>
              <a:rPr lang="it-IT" dirty="0" err="1"/>
              <a:t>A.a</a:t>
            </a:r>
            <a:r>
              <a:rPr lang="it-IT" dirty="0"/>
              <a:t>. 2017/18 – Prof. Di </a:t>
            </a:r>
            <a:r>
              <a:rPr lang="it-IT" dirty="0" err="1"/>
              <a:t>nitto</a:t>
            </a:r>
            <a:endParaRPr lang="it-IT" dirty="0"/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687D8C6E-4748-4DD9-B3FA-20380C1D5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48641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19001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2333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5073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95112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 cstate="print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880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44741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1588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118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904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63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077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0235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915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0128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41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74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739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-444791"/>
            <a:ext cx="1008888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33856"/>
            <a:ext cx="10058400" cy="499628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software engineering 2 – </a:t>
            </a:r>
            <a:r>
              <a:rPr lang="it-IT" dirty="0" err="1"/>
              <a:t>A.a</a:t>
            </a:r>
            <a:r>
              <a:rPr lang="it-IT" dirty="0"/>
              <a:t>. 2017/18 – Prof. Di </a:t>
            </a:r>
            <a:r>
              <a:rPr lang="it-IT" dirty="0" err="1"/>
              <a:t>nitto</a:t>
            </a:r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066800" y="1005962"/>
            <a:ext cx="10088880" cy="4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2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Tx/>
        <a:buSzPct val="90000"/>
        <a:buFont typeface="Gill Sans MT" panose="020B0502020104020203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/>
          <a:p>
            <a:r>
              <a:rPr lang="it-IT" dirty="0">
                <a:latin typeface="Gill Sans MT" panose="020B0502020104020203" pitchFamily="34" charset="0"/>
              </a:rPr>
              <a:t>TRAVLENDAR+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it-IT" sz="3600" dirty="0">
                <a:latin typeface="Gill Sans MT" panose="020B0502020104020203" pitchFamily="34" charset="0"/>
                <a:ea typeface="+mj-ea"/>
                <a:cs typeface="+mj-cs"/>
              </a:rPr>
              <a:t>Federico Betti – Tommaso Bianchi</a:t>
            </a:r>
          </a:p>
        </p:txBody>
      </p:sp>
    </p:spTree>
    <p:extLst>
      <p:ext uri="{BB962C8B-B14F-4D97-AF65-F5344CB8AC3E}">
        <p14:creationId xmlns:p14="http://schemas.microsoft.com/office/powerpoint/2010/main" val="4125957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Mockup</a:t>
            </a:r>
            <a:r>
              <a:rPr lang="it-IT" dirty="0"/>
              <a:t> - </a:t>
            </a:r>
            <a:r>
              <a:rPr lang="it-IT" dirty="0" err="1"/>
              <a:t>Calendar</a:t>
            </a:r>
            <a:endParaRPr lang="it-IT" dirty="0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10</a:t>
            </a:fld>
            <a:endParaRPr lang="it-IT"/>
          </a:p>
        </p:txBody>
      </p:sp>
      <p:pic>
        <p:nvPicPr>
          <p:cNvPr id="5" name="Segnaposto contenuto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4993296"/>
          </a:xfrm>
          <a:prstGeom prst="rect">
            <a:avLst/>
          </a:prstGeom>
        </p:spPr>
      </p:pic>
      <p:pic>
        <p:nvPicPr>
          <p:cNvPr id="6" name="Segnaposto contenuto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497558" y="1195893"/>
            <a:ext cx="6658122" cy="4993200"/>
          </a:xfrm>
          <a:prstGeom prst="rect">
            <a:avLst/>
          </a:prstGeom>
        </p:spPr>
      </p:pic>
      <p:pic>
        <p:nvPicPr>
          <p:cNvPr id="7" name="Segnaposto contenuto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5001788"/>
          </a:xfrm>
          <a:prstGeom prst="rect">
            <a:avLst/>
          </a:prstGeom>
        </p:spPr>
      </p:pic>
      <p:pic>
        <p:nvPicPr>
          <p:cNvPr id="8" name="Segnaposto contenuto 6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497558" y="1195892"/>
            <a:ext cx="6658122" cy="4993201"/>
          </a:xfrm>
          <a:prstGeom prst="rect">
            <a:avLst/>
          </a:prstGeo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8B60508-EAE9-4DA2-99BF-1428079F0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D3E39303-8A55-40B2-A43B-617138661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9493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/>
              <a:t>Mockup</a:t>
            </a:r>
            <a:r>
              <a:rPr lang="it-IT"/>
              <a:t> - </a:t>
            </a:r>
            <a:r>
              <a:rPr lang="it-IT" err="1"/>
              <a:t>Warning</a:t>
            </a:r>
            <a:endParaRPr lang="it-IT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11</a:t>
            </a:fld>
            <a:endParaRPr lang="it-IT"/>
          </a:p>
        </p:txBody>
      </p:sp>
      <p:pic>
        <p:nvPicPr>
          <p:cNvPr id="5" name="Segnaposto contenuto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4993296"/>
          </a:xfrm>
          <a:prstGeom prst="rect">
            <a:avLst/>
          </a:prstGeom>
        </p:spPr>
      </p:pic>
      <p:pic>
        <p:nvPicPr>
          <p:cNvPr id="6" name="Segnaposto contenuto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497558" y="1195893"/>
            <a:ext cx="6658122" cy="4993200"/>
          </a:xfrm>
          <a:prstGeom prst="rect">
            <a:avLst/>
          </a:prstGeo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8EE9477-2799-475D-9265-D2D7432F6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63775585-724E-4522-9317-E9A10007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8473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65" y="1575600"/>
            <a:ext cx="4162281" cy="4022725"/>
          </a:xfrm>
        </p:spPr>
      </p:pic>
      <p:pic>
        <p:nvPicPr>
          <p:cNvPr id="8" name="Segnaposto contenuto 7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933" y="1092440"/>
            <a:ext cx="4350105" cy="5181743"/>
          </a:xfrm>
        </p:spPr>
      </p:pic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12</a:t>
            </a:fld>
            <a:endParaRPr lang="it-IT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Use Case and </a:t>
            </a:r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Diagrams</a:t>
            </a:r>
            <a:endParaRPr lang="it-IT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D7853E9-B7B3-4403-8415-31D43C25E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4064D36-7C9F-4C4A-99BC-3D3C5442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7634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21994" y="-699119"/>
            <a:ext cx="5051490" cy="8805468"/>
          </a:xfrm>
          <a:prstGeom prst="rect">
            <a:avLst/>
          </a:prstGeom>
        </p:spPr>
      </p:pic>
      <p:sp>
        <p:nvSpPr>
          <p:cNvPr id="8" name="Segnaposto numero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13</a:t>
            </a:fld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Class</a:t>
            </a:r>
            <a:r>
              <a:rPr lang="it-IT" dirty="0"/>
              <a:t> </a:t>
            </a:r>
            <a:r>
              <a:rPr lang="it-IT" dirty="0" err="1"/>
              <a:t>Diagram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AC4EC91-1DD7-4C40-959A-AD0DED64A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1A01AFC-47E4-4DE4-9788-C554CE85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5793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/>
              <a:t>Alloy</a:t>
            </a:r>
            <a:r>
              <a:rPr lang="it-IT"/>
              <a:t> </a:t>
            </a:r>
            <a:r>
              <a:rPr lang="it-IT" err="1"/>
              <a:t>Metamodel</a:t>
            </a:r>
            <a:endParaRPr lang="it-IT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13396" y="-2196174"/>
            <a:ext cx="4795687" cy="11828839"/>
          </a:xfrm>
          <a:prstGeom prst="rect">
            <a:avLst/>
          </a:prstGeom>
        </p:spPr>
      </p:pic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14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8A94F2-4571-4BA4-8AAE-54E7102F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EC88EEA-14BD-4919-B2EC-7F83B1F1B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9112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DD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2608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Architectural</a:t>
            </a:r>
            <a:r>
              <a:rPr lang="it-IT" dirty="0"/>
              <a:t> Style</a:t>
            </a:r>
            <a:endParaRPr lang="en-GB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516" y="1169988"/>
            <a:ext cx="8749293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16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4627ABC-30E1-4F40-85C6-73862876A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CF4A89A-9329-4052-BE12-2A1F8568E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1140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High Level Component </a:t>
            </a:r>
            <a:r>
              <a:rPr lang="it-IT" dirty="0" err="1"/>
              <a:t>Diagram</a:t>
            </a:r>
            <a:endParaRPr lang="en-GB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799" y="1282136"/>
            <a:ext cx="10054728" cy="483824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17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CC63104-1C26-43C4-A418-4DB008315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0A787E-7023-41D7-AAA8-A4CBF58B5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6746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System Core Component </a:t>
            </a:r>
            <a:r>
              <a:rPr lang="it-IT" dirty="0" err="1"/>
              <a:t>Diagram</a:t>
            </a:r>
            <a:endParaRPr lang="en-GB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874" y="1169988"/>
            <a:ext cx="8092577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18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675458A-DED1-4068-B2F2-C338C9275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EE9DC2B-2A1C-43D2-B4D2-74978E455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4229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Runtime </a:t>
            </a:r>
            <a:r>
              <a:rPr lang="it-IT" dirty="0" err="1"/>
              <a:t>Diagram</a:t>
            </a:r>
            <a:endParaRPr lang="en-GB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409" y="1169988"/>
            <a:ext cx="8909508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19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C2AAE5E-4B97-408A-9454-7CE77B1D9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D262E63-7648-42D9-97B7-ADDB91EA3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0825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>
                <a:latin typeface="Gill Sans MT" panose="020B0502020104020203" pitchFamily="34" charset="0"/>
              </a:rPr>
              <a:t>RASD</a:t>
            </a:r>
          </a:p>
        </p:txBody>
      </p:sp>
    </p:spTree>
    <p:extLst>
      <p:ext uri="{BB962C8B-B14F-4D97-AF65-F5344CB8AC3E}">
        <p14:creationId xmlns:p14="http://schemas.microsoft.com/office/powerpoint/2010/main" val="2048721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UX </a:t>
            </a:r>
            <a:r>
              <a:rPr lang="it-IT" dirty="0" err="1"/>
              <a:t>Diagram</a:t>
            </a:r>
            <a:endParaRPr lang="en-GB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717" y="1171987"/>
            <a:ext cx="5598892" cy="505853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20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31F21A9-F74B-4A53-A1BF-417F214E1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AE5C6EC-988B-4AC1-AFE8-E75AD1D88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1690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Mockups</a:t>
            </a:r>
            <a:endParaRPr lang="en-GB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688" y="1169988"/>
            <a:ext cx="6016950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21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3E6826A-D8CC-4D47-A021-413A97811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6601868-364E-47B0-9A6C-EE5F92A3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54845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Algorithm</a:t>
            </a:r>
            <a:r>
              <a:rPr lang="it-IT" dirty="0"/>
              <a:t> Design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66800" y="1201816"/>
            <a:ext cx="10058400" cy="50621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Insert_meeting</a:t>
            </a:r>
            <a:r>
              <a:rPr lang="it-IT" sz="2400" dirty="0"/>
              <a:t> </a:t>
            </a:r>
            <a:r>
              <a:rPr lang="it-IT" sz="2400" dirty="0" err="1"/>
              <a:t>function</a:t>
            </a:r>
            <a:r>
              <a:rPr lang="it-IT" sz="2400" dirty="0"/>
              <a:t> </a:t>
            </a:r>
            <a:r>
              <a:rPr lang="it-IT" sz="2400" dirty="0" err="1"/>
              <a:t>main</a:t>
            </a:r>
            <a:r>
              <a:rPr lang="it-IT" sz="2400" dirty="0"/>
              <a:t> </a:t>
            </a:r>
            <a:r>
              <a:rPr lang="it-IT" sz="2400" dirty="0" err="1"/>
              <a:t>steps</a:t>
            </a:r>
            <a:r>
              <a:rPr lang="it-IT" sz="2400" dirty="0"/>
              <a:t>:</a:t>
            </a:r>
            <a:endParaRPr lang="en-GB" sz="2400" dirty="0"/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Find all the meetings overlapping with the one that we are inserting and mark them as inconsistent; if at least a meeting is found, mark also the new one as inconsistent and terminate the function.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Try to compute a travel for arriving and for leaving the newly inserted meeting taking into account the previous meeting, the following one and the default locations; if this is not possible, terminate the function marking the new meeting and the conflicting one as inconsistent.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Adjust the effective time of all the flexible breaks overlapping with the new meeting; if this is not possible, mark the break as not doable.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Link the travels to the meeting and store everything, then terminate successfully.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12682EA-B1D0-4E20-98CF-5A477BEB8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B81344E-7554-4361-9E1E-5B32A873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74117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Implementation</a:t>
            </a:r>
            <a:r>
              <a:rPr lang="it-IT" dirty="0"/>
              <a:t> &amp; Integration</a:t>
            </a:r>
            <a:endParaRPr lang="en-GB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13A57F47-A215-4EE5-9BA8-EC10160AA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001" y="1169988"/>
            <a:ext cx="4342323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23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91E2C8-B14D-47B8-9064-ABF9CDADB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381B95E-F8AE-4FE0-8D1F-642C925C4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9253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Implementation</a:t>
            </a:r>
            <a:r>
              <a:rPr lang="it-IT" dirty="0"/>
              <a:t> &amp; Integration</a:t>
            </a:r>
            <a:endParaRPr lang="en-GB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5479C52C-8C47-43D5-BDE8-060FD8D19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001" y="1169988"/>
            <a:ext cx="4342323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24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C265CEE-E988-4149-BB96-C6DBEF223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B68E986-DAD7-41F4-BD4E-52A19F3C9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52983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Implementation</a:t>
            </a:r>
            <a:r>
              <a:rPr lang="it-IT" dirty="0"/>
              <a:t> &amp; Integration</a:t>
            </a:r>
            <a:endParaRPr lang="en-GB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9A565819-D927-48A7-B28F-8DBC165BC5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001" y="1169988"/>
            <a:ext cx="4342323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25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97B0887-7AC5-4428-A13F-3583CE7F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4A756A3-A7B5-44CA-AD23-AE7F5255C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1587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Implementation</a:t>
            </a:r>
            <a:r>
              <a:rPr lang="it-IT" dirty="0"/>
              <a:t> &amp; Integration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26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97B0887-7AC5-4428-A13F-3583CE7F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4A756A3-A7B5-44CA-AD23-AE7F5255C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pic>
        <p:nvPicPr>
          <p:cNvPr id="7" name="Immagine 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3FFB79FD-7AD8-42AF-A383-5395D42BD1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400" y="1170000"/>
            <a:ext cx="4341520" cy="506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513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ITD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95428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A3E31966-6F2A-4419-9051-55916693C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Ruby on </a:t>
            </a:r>
            <a:r>
              <a:rPr lang="it-IT" dirty="0" err="1"/>
              <a:t>Rails</a:t>
            </a:r>
            <a:endParaRPr lang="it-IT" dirty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F9A04FE3-5F1A-480D-BE60-A756D0F25C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141171"/>
            <a:ext cx="5646421" cy="5076749"/>
          </a:xfrm>
        </p:spPr>
        <p:txBody>
          <a:bodyPr>
            <a:normAutofit/>
          </a:bodyPr>
          <a:lstStyle/>
          <a:p>
            <a:r>
              <a:rPr lang="it-IT" sz="2400" dirty="0"/>
              <a:t> Server-side web </a:t>
            </a:r>
            <a:r>
              <a:rPr lang="it-IT" sz="2400" dirty="0" err="1"/>
              <a:t>application</a:t>
            </a:r>
            <a:r>
              <a:rPr lang="it-IT" sz="2400" dirty="0"/>
              <a:t> </a:t>
            </a:r>
            <a:r>
              <a:rPr lang="en-GB" sz="2400" dirty="0"/>
              <a:t>framework</a:t>
            </a:r>
            <a:r>
              <a:rPr lang="it-IT" sz="2400" dirty="0"/>
              <a:t>.</a:t>
            </a:r>
          </a:p>
          <a:p>
            <a:r>
              <a:rPr lang="it-IT" sz="2400" dirty="0"/>
              <a:t> Ruby </a:t>
            </a:r>
            <a:r>
              <a:rPr lang="it-IT" sz="2400" dirty="0" err="1"/>
              <a:t>language</a:t>
            </a:r>
            <a:endParaRPr lang="it-IT" sz="2400" dirty="0"/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it-IT" sz="2400" dirty="0"/>
              <a:t> Model </a:t>
            </a:r>
            <a:r>
              <a:rPr lang="it-IT" sz="2400" dirty="0" err="1"/>
              <a:t>View</a:t>
            </a:r>
            <a:r>
              <a:rPr lang="it-IT" sz="2400" dirty="0"/>
              <a:t> Controller, Convention over </a:t>
            </a:r>
            <a:r>
              <a:rPr lang="it-IT" sz="2400" dirty="0" err="1"/>
              <a:t>Configuration</a:t>
            </a:r>
            <a:r>
              <a:rPr lang="it-IT" sz="2400" dirty="0"/>
              <a:t>, </a:t>
            </a:r>
            <a:r>
              <a:rPr lang="it-IT" sz="2400" dirty="0" err="1"/>
              <a:t>Don’t</a:t>
            </a:r>
            <a:r>
              <a:rPr lang="it-IT" sz="2400" dirty="0"/>
              <a:t> Repeat </a:t>
            </a:r>
            <a:r>
              <a:rPr lang="it-IT" sz="2400" dirty="0" err="1"/>
              <a:t>Yourself</a:t>
            </a:r>
            <a:r>
              <a:rPr lang="it-IT" sz="2400" dirty="0"/>
              <a:t>,  Active Record</a:t>
            </a:r>
          </a:p>
          <a:p>
            <a:endParaRPr lang="it-IT" sz="2400" dirty="0"/>
          </a:p>
          <a:p>
            <a:r>
              <a:rPr lang="it-IT" sz="2400" dirty="0"/>
              <a:t> </a:t>
            </a:r>
            <a:r>
              <a:rPr lang="it-IT" sz="2400" dirty="0" err="1"/>
              <a:t>Very</a:t>
            </a:r>
            <a:r>
              <a:rPr lang="it-IT" sz="2400" dirty="0"/>
              <a:t> fast </a:t>
            </a:r>
            <a:r>
              <a:rPr lang="it-IT" sz="2400" dirty="0" err="1"/>
              <a:t>development</a:t>
            </a:r>
            <a:r>
              <a:rPr lang="it-IT" sz="2400" dirty="0"/>
              <a:t> </a:t>
            </a:r>
            <a:r>
              <a:rPr lang="it-IT" sz="2400" dirty="0" err="1"/>
              <a:t>cycles</a:t>
            </a:r>
            <a:endParaRPr lang="it-IT" sz="2400" dirty="0"/>
          </a:p>
          <a:p>
            <a:r>
              <a:rPr lang="it-IT" sz="2400" dirty="0"/>
              <a:t> Active Community</a:t>
            </a:r>
          </a:p>
          <a:p>
            <a:r>
              <a:rPr lang="it-IT" sz="2400" dirty="0"/>
              <a:t> </a:t>
            </a:r>
            <a:r>
              <a:rPr lang="it-IT" sz="2400" dirty="0" err="1"/>
              <a:t>Heroku</a:t>
            </a:r>
            <a:endParaRPr lang="it-IT" sz="2400" dirty="0"/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2950FBC1-5B82-4E92-8C74-C1825DCD65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494" y="1369317"/>
            <a:ext cx="3280899" cy="4247334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1DEBC5-B1AE-4453-A2C6-F740828B3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EC9CA35-A26F-412D-9367-94DF477FD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C432B80-F8AD-42D8-B524-9CA1439AD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40999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0766E5DA-16B0-4935-A1FF-FB51322A4C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it-IT" dirty="0" err="1"/>
              <a:t>Advantages</a:t>
            </a:r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8E80F81F-0398-4E1E-9C7E-E94B9A4B8A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 Ruby on Rails is an opinionated framework</a:t>
            </a:r>
          </a:p>
          <a:p>
            <a:endParaRPr lang="en-US" dirty="0"/>
          </a:p>
          <a:p>
            <a:r>
              <a:rPr lang="it-IT" dirty="0"/>
              <a:t> Speed of Development</a:t>
            </a:r>
          </a:p>
          <a:p>
            <a:endParaRPr lang="it-IT" dirty="0"/>
          </a:p>
          <a:p>
            <a:r>
              <a:rPr lang="it-IT" dirty="0"/>
              <a:t>  </a:t>
            </a:r>
            <a:r>
              <a:rPr lang="it-IT" dirty="0" err="1"/>
              <a:t>Rails</a:t>
            </a:r>
            <a:r>
              <a:rPr lang="it-IT" dirty="0"/>
              <a:t> is an open-source web framework </a:t>
            </a:r>
            <a:r>
              <a:rPr lang="it-IT" dirty="0" err="1"/>
              <a:t>supported</a:t>
            </a:r>
            <a:r>
              <a:rPr lang="it-IT" dirty="0"/>
              <a:t> by an active community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E332125C-B52D-48D5-9C1B-603C081247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it-IT" dirty="0" err="1"/>
              <a:t>disadvantages</a:t>
            </a:r>
            <a:endParaRPr lang="it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03715EA1-CB89-482F-A292-DF630D36817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it-IT" dirty="0"/>
              <a:t> Runtime Speed and Performance</a:t>
            </a:r>
          </a:p>
          <a:p>
            <a:endParaRPr lang="it-IT" dirty="0"/>
          </a:p>
          <a:p>
            <a:r>
              <a:rPr lang="it-IT" dirty="0"/>
              <a:t> A </a:t>
            </a:r>
            <a:r>
              <a:rPr lang="it-IT" dirty="0" err="1"/>
              <a:t>lot</a:t>
            </a:r>
            <a:r>
              <a:rPr lang="it-IT" dirty="0"/>
              <a:t> of hard </a:t>
            </a:r>
            <a:r>
              <a:rPr lang="it-IT" dirty="0" err="1"/>
              <a:t>dependencies</a:t>
            </a:r>
            <a:r>
              <a:rPr lang="it-IT" dirty="0"/>
              <a:t> and </a:t>
            </a:r>
            <a:r>
              <a:rPr lang="it-IT" dirty="0" err="1"/>
              <a:t>modules</a:t>
            </a:r>
            <a:r>
              <a:rPr lang="it-IT" dirty="0"/>
              <a:t> </a:t>
            </a:r>
            <a:r>
              <a:rPr lang="it-IT" dirty="0" err="1"/>
              <a:t>included</a:t>
            </a:r>
            <a:r>
              <a:rPr lang="it-IT" dirty="0"/>
              <a:t> out of the box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en-US" dirty="0"/>
              <a:t>High cost of wrong decisions in development</a:t>
            </a:r>
          </a:p>
          <a:p>
            <a:endParaRPr lang="en-US" dirty="0"/>
          </a:p>
          <a:p>
            <a:r>
              <a:rPr lang="en-US" dirty="0"/>
              <a:t> Lacks tools for very large projects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D872874-84CF-4FD4-8647-6C2CC96B6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504504-7240-4D10-944D-4E421333A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FEADD33-2A2D-47E6-BC5A-2CD3EC810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29</a:t>
            </a:fld>
            <a:endParaRPr lang="it-IT"/>
          </a:p>
        </p:txBody>
      </p:sp>
      <p:sp>
        <p:nvSpPr>
          <p:cNvPr id="13" name="Titolo 6">
            <a:extLst>
              <a:ext uri="{FF2B5EF4-FFF2-40B4-BE49-F238E27FC236}">
                <a16:creationId xmlns:a16="http://schemas.microsoft.com/office/drawing/2014/main" id="{7D171683-EC13-4F9E-8527-96A914E44280}"/>
              </a:ext>
            </a:extLst>
          </p:cNvPr>
          <p:cNvSpPr txBox="1">
            <a:spLocks/>
          </p:cNvSpPr>
          <p:nvPr/>
        </p:nvSpPr>
        <p:spPr>
          <a:xfrm>
            <a:off x="1097280" y="-437602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/>
              <a:t>Ruby on Rails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0868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/>
          <p:cNvSpPr>
            <a:spLocks noGrp="1"/>
          </p:cNvSpPr>
          <p:nvPr>
            <p:ph type="body" idx="1"/>
          </p:nvPr>
        </p:nvSpPr>
        <p:spPr>
          <a:xfrm>
            <a:off x="1097280" y="1332000"/>
            <a:ext cx="4937760" cy="576000"/>
          </a:xfrm>
        </p:spPr>
        <p:txBody>
          <a:bodyPr/>
          <a:lstStyle/>
          <a:p>
            <a:pPr algn="ctr"/>
            <a:r>
              <a:rPr lang="it-IT" sz="3200" dirty="0" err="1"/>
              <a:t>Travel</a:t>
            </a:r>
            <a:endParaRPr lang="it-IT" sz="3200" dirty="0"/>
          </a:p>
        </p:txBody>
      </p:sp>
      <p:sp>
        <p:nvSpPr>
          <p:cNvPr id="5" name="Segnaposto contenuto 4"/>
          <p:cNvSpPr>
            <a:spLocks noGrp="1"/>
          </p:cNvSpPr>
          <p:nvPr>
            <p:ph sz="half" idx="2"/>
          </p:nvPr>
        </p:nvSpPr>
        <p:spPr>
          <a:xfrm>
            <a:off x="1038578" y="2269067"/>
            <a:ext cx="4996462" cy="3600000"/>
          </a:xfrm>
        </p:spPr>
        <p:txBody>
          <a:bodyPr anchor="t">
            <a:normAutofit/>
          </a:bodyPr>
          <a:lstStyle/>
          <a:p>
            <a:r>
              <a:rPr lang="en-US" sz="2400" dirty="0"/>
              <a:t> Meeting-meeting or </a:t>
            </a:r>
            <a:br>
              <a:rPr lang="en-US" sz="2400" dirty="0"/>
            </a:br>
            <a:r>
              <a:rPr lang="en-US" sz="2400" dirty="0"/>
              <a:t> default location-meeting </a:t>
            </a:r>
          </a:p>
          <a:p>
            <a:r>
              <a:rPr lang="en-US" sz="2400" dirty="0"/>
              <a:t> Biking,  Driving,  Walking, </a:t>
            </a:r>
            <a:br>
              <a:rPr lang="en-US" sz="2400" dirty="0"/>
            </a:br>
            <a:r>
              <a:rPr lang="en-US" sz="2400" dirty="0"/>
              <a:t> Public Transportation</a:t>
            </a:r>
          </a:p>
          <a:p>
            <a:r>
              <a:rPr lang="en-US" sz="2400" dirty="0"/>
              <a:t> Preference list</a:t>
            </a:r>
          </a:p>
          <a:p>
            <a:r>
              <a:rPr lang="en-US" sz="2400" dirty="0"/>
              <a:t> Constraints</a:t>
            </a:r>
          </a:p>
          <a:p>
            <a:r>
              <a:rPr lang="en-GB" sz="2400" dirty="0"/>
              <a:t> Real-time indications</a:t>
            </a:r>
            <a:endParaRPr lang="en-US" sz="2400" dirty="0"/>
          </a:p>
        </p:txBody>
      </p:sp>
      <p:sp>
        <p:nvSpPr>
          <p:cNvPr id="6" name="Segnaposto testo 5"/>
          <p:cNvSpPr>
            <a:spLocks noGrp="1"/>
          </p:cNvSpPr>
          <p:nvPr>
            <p:ph type="body" sz="quarter" idx="3"/>
          </p:nvPr>
        </p:nvSpPr>
        <p:spPr>
          <a:xfrm>
            <a:off x="6217920" y="1332000"/>
            <a:ext cx="4937760" cy="576000"/>
          </a:xfrm>
        </p:spPr>
        <p:txBody>
          <a:bodyPr>
            <a:normAutofit/>
          </a:bodyPr>
          <a:lstStyle/>
          <a:p>
            <a:pPr algn="ctr"/>
            <a:r>
              <a:rPr lang="it-IT" sz="3200" dirty="0"/>
              <a:t>Meeting</a:t>
            </a:r>
          </a:p>
        </p:txBody>
      </p:sp>
      <p:sp>
        <p:nvSpPr>
          <p:cNvPr id="7" name="Segnaposto contenuto 6"/>
          <p:cNvSpPr>
            <a:spLocks noGrp="1"/>
          </p:cNvSpPr>
          <p:nvPr>
            <p:ph sz="quarter" idx="4"/>
          </p:nvPr>
        </p:nvSpPr>
        <p:spPr>
          <a:xfrm>
            <a:off x="6217920" y="2268000"/>
            <a:ext cx="4937760" cy="3600000"/>
          </a:xfrm>
        </p:spPr>
        <p:txBody>
          <a:bodyPr anchor="t">
            <a:noAutofit/>
          </a:bodyPr>
          <a:lstStyle/>
          <a:p>
            <a:r>
              <a:rPr lang="en-GB" sz="2400" dirty="0"/>
              <a:t> Title, date and location</a:t>
            </a:r>
          </a:p>
          <a:p>
            <a:r>
              <a:rPr lang="en-GB" sz="2400" dirty="0"/>
              <a:t> Administrators</a:t>
            </a:r>
          </a:p>
          <a:p>
            <a:r>
              <a:rPr lang="en-GB" sz="2400" dirty="0"/>
              <a:t> Accept, decline or reschedule the </a:t>
            </a:r>
            <a:r>
              <a:rPr lang="en-US" sz="2400" dirty="0"/>
              <a:t>invitation</a:t>
            </a:r>
          </a:p>
          <a:p>
            <a:r>
              <a:rPr lang="en-US" sz="2400" dirty="0"/>
              <a:t> Chat, </a:t>
            </a:r>
            <a:r>
              <a:rPr lang="en-GB" sz="2400" dirty="0"/>
              <a:t>upload files and notes</a:t>
            </a:r>
          </a:p>
          <a:p>
            <a:r>
              <a:rPr lang="en-GB" sz="2400" dirty="0"/>
              <a:t> Categories and subcategories</a:t>
            </a:r>
            <a:endParaRPr lang="it-IT" sz="2400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244FB03B-CF6E-497D-BB5D-CBD3EA4BF293}" type="slidenum">
              <a:rPr lang="it-IT" smtClean="0"/>
              <a:pPr/>
              <a:t>3</a:t>
            </a:fld>
            <a:endParaRPr lang="it-IT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Product</a:t>
            </a:r>
            <a:r>
              <a:rPr lang="it-IT" dirty="0"/>
              <a:t> </a:t>
            </a:r>
            <a:r>
              <a:rPr lang="en-US" dirty="0"/>
              <a:t>Functions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29CC477-567B-4815-8DD1-F6F3D5CB7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A6F2B9D-902D-4048-B682-014AF7993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00840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ravlendar">
            <a:hlinkClick r:id="" action="ppaction://media"/>
            <a:extLst>
              <a:ext uri="{FF2B5EF4-FFF2-40B4-BE49-F238E27FC236}">
                <a16:creationId xmlns:a16="http://schemas.microsoft.com/office/drawing/2014/main" id="{55970DB4-FDDB-47D4-AEBC-66A3FBADFC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500" out="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56646" y="1708106"/>
            <a:ext cx="5638400" cy="3171600"/>
          </a:xfrm>
          <a:prstGeom prst="rect">
            <a:avLst/>
          </a:prstGeom>
        </p:spPr>
      </p:pic>
      <p:sp>
        <p:nvSpPr>
          <p:cNvPr id="10" name="Titolo 9">
            <a:extLst>
              <a:ext uri="{FF2B5EF4-FFF2-40B4-BE49-F238E27FC236}">
                <a16:creationId xmlns:a16="http://schemas.microsoft.com/office/drawing/2014/main" id="{0EC168F4-8C97-44DB-809C-950D14D9E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Testing</a:t>
            </a:r>
            <a:endParaRPr lang="it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BABF1218-62A9-4492-8463-70DFD3A312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it-IT" sz="2800" dirty="0"/>
              <a:t> Model </a:t>
            </a:r>
            <a:r>
              <a:rPr lang="it-IT" sz="2800" dirty="0" err="1"/>
              <a:t>Tests</a:t>
            </a:r>
            <a:endParaRPr lang="it-IT" sz="2600" dirty="0"/>
          </a:p>
          <a:p>
            <a:endParaRPr lang="it-IT" sz="2800" dirty="0"/>
          </a:p>
          <a:p>
            <a:pPr>
              <a:lnSpc>
                <a:spcPct val="120000"/>
              </a:lnSpc>
            </a:pPr>
            <a:r>
              <a:rPr lang="it-IT" sz="2800" dirty="0"/>
              <a:t> System </a:t>
            </a:r>
            <a:r>
              <a:rPr lang="it-IT" sz="2800" dirty="0" err="1"/>
              <a:t>Tests</a:t>
            </a:r>
            <a:endParaRPr lang="it-IT" sz="2800" dirty="0"/>
          </a:p>
          <a:p>
            <a:pPr lvl="1">
              <a:lnSpc>
                <a:spcPct val="120000"/>
              </a:lnSpc>
            </a:pPr>
            <a:r>
              <a:rPr lang="it-IT" sz="2400" dirty="0"/>
              <a:t>Login and </a:t>
            </a:r>
            <a:r>
              <a:rPr lang="it-IT" sz="2400" dirty="0" err="1"/>
              <a:t>Signup</a:t>
            </a:r>
            <a:endParaRPr lang="it-IT" sz="2400" dirty="0"/>
          </a:p>
          <a:p>
            <a:pPr lvl="1">
              <a:lnSpc>
                <a:spcPct val="120000"/>
              </a:lnSpc>
            </a:pPr>
            <a:r>
              <a:rPr lang="it-IT" sz="2400" dirty="0" err="1"/>
              <a:t>Section</a:t>
            </a:r>
            <a:r>
              <a:rPr lang="it-IT" sz="2400" dirty="0"/>
              <a:t> </a:t>
            </a:r>
            <a:r>
              <a:rPr lang="it-IT" sz="2400" dirty="0" err="1"/>
              <a:t>Navigation</a:t>
            </a:r>
            <a:endParaRPr lang="it-IT" sz="2400" dirty="0"/>
          </a:p>
          <a:p>
            <a:pPr lvl="1">
              <a:lnSpc>
                <a:spcPct val="120000"/>
              </a:lnSpc>
            </a:pPr>
            <a:r>
              <a:rPr lang="it-IT" sz="2400" dirty="0"/>
              <a:t>Meeting </a:t>
            </a:r>
            <a:r>
              <a:rPr lang="it-IT" sz="2400" dirty="0" err="1"/>
              <a:t>Creation</a:t>
            </a:r>
            <a:endParaRPr lang="it-IT" sz="2400" dirty="0"/>
          </a:p>
          <a:p>
            <a:pPr lvl="1">
              <a:lnSpc>
                <a:spcPct val="120000"/>
              </a:lnSpc>
            </a:pPr>
            <a:r>
              <a:rPr lang="it-IT" sz="2400" dirty="0"/>
              <a:t>Default Location </a:t>
            </a:r>
            <a:r>
              <a:rPr lang="it-IT" sz="2400" dirty="0" err="1"/>
              <a:t>Creation</a:t>
            </a:r>
            <a:endParaRPr lang="it-IT" sz="2400" dirty="0"/>
          </a:p>
          <a:p>
            <a:pPr lvl="1">
              <a:lnSpc>
                <a:spcPct val="120000"/>
              </a:lnSpc>
            </a:pPr>
            <a:r>
              <a:rPr lang="it-IT" sz="2400" dirty="0"/>
              <a:t>Break </a:t>
            </a:r>
            <a:r>
              <a:rPr lang="it-IT" sz="2400" dirty="0" err="1"/>
              <a:t>Creation</a:t>
            </a:r>
            <a:endParaRPr lang="it-IT" sz="2400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5DD1675-B1C3-43EE-ACC9-CC421EA4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8252CF0A-18D0-4122-883B-0B4BADAD5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E415487-CF73-4166-8FCC-0A433D610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30</a:t>
            </a:fld>
            <a:endParaRPr lang="it-IT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6885F7C-E2E4-4AEA-89DE-A04D3FA5F095}"/>
              </a:ext>
            </a:extLst>
          </p:cNvPr>
          <p:cNvSpPr/>
          <p:nvPr/>
        </p:nvSpPr>
        <p:spPr>
          <a:xfrm>
            <a:off x="5113325" y="1645919"/>
            <a:ext cx="6444691" cy="55595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8B4AD39E-914F-4B5F-A395-01FBEA2FD97C}"/>
              </a:ext>
            </a:extLst>
          </p:cNvPr>
          <p:cNvSpPr/>
          <p:nvPr/>
        </p:nvSpPr>
        <p:spPr>
          <a:xfrm>
            <a:off x="11155681" y="2070202"/>
            <a:ext cx="517660" cy="296265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6E620CF-730C-4728-BF46-EBF41AC3A66D}"/>
              </a:ext>
            </a:extLst>
          </p:cNvPr>
          <p:cNvSpPr/>
          <p:nvPr/>
        </p:nvSpPr>
        <p:spPr>
          <a:xfrm>
            <a:off x="5071150" y="2136039"/>
            <a:ext cx="517660" cy="296265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3AACA64A-A933-49D8-B923-EB27B309243D}"/>
              </a:ext>
            </a:extLst>
          </p:cNvPr>
          <p:cNvSpPr/>
          <p:nvPr/>
        </p:nvSpPr>
        <p:spPr>
          <a:xfrm>
            <a:off x="5113325" y="4865077"/>
            <a:ext cx="6444691" cy="55595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150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F7728F-908F-4615-A054-84C68A03F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Implemented</a:t>
            </a:r>
            <a:r>
              <a:rPr lang="it-IT" dirty="0"/>
              <a:t> </a:t>
            </a:r>
            <a:r>
              <a:rPr lang="it-IT" dirty="0" err="1"/>
              <a:t>Requirements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A32A077-2B7A-4B3D-BCD9-49A2A75672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it-IT" dirty="0" err="1"/>
              <a:t>Implemented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59F4FD4-3551-4874-AF0F-B8A81D34E9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it-IT" dirty="0"/>
              <a:t> [R3] Users </a:t>
            </a:r>
            <a:r>
              <a:rPr lang="it-IT" dirty="0" err="1"/>
              <a:t>have</a:t>
            </a:r>
            <a:r>
              <a:rPr lang="it-IT" dirty="0"/>
              <a:t> to be </a:t>
            </a:r>
            <a:r>
              <a:rPr lang="it-IT" dirty="0" err="1"/>
              <a:t>registered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the system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logging</a:t>
            </a:r>
            <a:r>
              <a:rPr lang="it-IT" dirty="0"/>
              <a:t> in</a:t>
            </a:r>
          </a:p>
          <a:p>
            <a:r>
              <a:rPr lang="it-IT" dirty="0"/>
              <a:t> [</a:t>
            </a:r>
            <a:r>
              <a:rPr lang="en-US" dirty="0"/>
              <a:t>R16] For each meeting there is a warning </a:t>
            </a:r>
            <a:r>
              <a:rPr lang="en-US" dirty="0" err="1"/>
              <a:t>iff</a:t>
            </a:r>
            <a:r>
              <a:rPr lang="en-US" dirty="0"/>
              <a:t> the meeting is inconsistent</a:t>
            </a:r>
          </a:p>
          <a:p>
            <a:r>
              <a:rPr lang="en-US" dirty="0"/>
              <a:t> [R17] The system suggests you a time, according to your settings, to have a break such that no meeting overlaps with it; if no time slot is valid, a warning is generated</a:t>
            </a:r>
          </a:p>
          <a:p>
            <a:r>
              <a:rPr lang="en-US" dirty="0"/>
              <a:t> [R19] The travel mean suggested by the system is always the ﬁrst in the weighted preference list that satisﬁed all the constraints; if no travel mean satisﬁed all the constraints than the system suggests the fastest one</a:t>
            </a:r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77D9E62-E4D9-470E-8A63-33A32CAFD6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it-IT"/>
              <a:t>Not </a:t>
            </a:r>
            <a:r>
              <a:rPr lang="it-IT" dirty="0" err="1"/>
              <a:t>implemented</a:t>
            </a:r>
            <a:endParaRPr lang="it-IT" dirty="0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EC40263-949C-4F7F-B7AC-1116144FC42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it-IT" dirty="0"/>
              <a:t> [</a:t>
            </a:r>
            <a:r>
              <a:rPr lang="en-US" dirty="0"/>
              <a:t>R6] Users cannot have meetings while their status is set to auto-decline</a:t>
            </a:r>
          </a:p>
          <a:p>
            <a:r>
              <a:rPr lang="it-IT" dirty="0"/>
              <a:t> [</a:t>
            </a:r>
            <a:r>
              <a:rPr lang="en-US" dirty="0"/>
              <a:t>R8] Time travel between subsequent default locations should be less than the difference between their start time</a:t>
            </a:r>
          </a:p>
          <a:p>
            <a:r>
              <a:rPr lang="it-IT" dirty="0"/>
              <a:t> [</a:t>
            </a:r>
            <a:r>
              <a:rPr lang="en-US" dirty="0"/>
              <a:t>R12] Each participant in a meeting can access shared ﬁles and the chat</a:t>
            </a:r>
          </a:p>
          <a:p>
            <a:r>
              <a:rPr lang="en-US" dirty="0"/>
              <a:t> [</a:t>
            </a:r>
            <a:r>
              <a:rPr lang="en-GB" dirty="0"/>
              <a:t>R4] Users can use a supported external login system in order to log in</a:t>
            </a:r>
            <a:endParaRPr lang="it-IT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C0A0B11-BA89-4EDC-B7D6-6483EE0BA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F8157B0-A66F-4AC5-AF1A-9F73D7E76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4E67DB1-F061-4B91-A85C-F41FEF792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80855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>
            <a:extLst>
              <a:ext uri="{FF2B5EF4-FFF2-40B4-BE49-F238E27FC236}">
                <a16:creationId xmlns:a16="http://schemas.microsoft.com/office/drawing/2014/main" id="{8B57476B-2AB3-422B-BBCB-13BC794039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DEMO</a:t>
            </a:r>
            <a:endParaRPr lang="en-GB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E19F100-046E-4819-B4EA-90DFC649D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FFEF5D6-9514-4B1F-9443-267ED733E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F4D509E-AB45-4E07-90DD-D39F7339F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7790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User </a:t>
            </a:r>
            <a:r>
              <a:rPr lang="it-IT" dirty="0" err="1"/>
              <a:t>Characteristics</a:t>
            </a:r>
            <a:endParaRPr lang="it-IT" dirty="0"/>
          </a:p>
        </p:txBody>
      </p:sp>
      <p:sp>
        <p:nvSpPr>
          <p:cNvPr id="8" name="Segnaposto contenuto 7"/>
          <p:cNvSpPr>
            <a:spLocks noGrp="1"/>
          </p:cNvSpPr>
          <p:nvPr>
            <p:ph idx="1"/>
          </p:nvPr>
        </p:nvSpPr>
        <p:spPr>
          <a:xfrm>
            <a:off x="1097279" y="1478844"/>
            <a:ext cx="10090009" cy="4064000"/>
          </a:xfrm>
        </p:spPr>
        <p:txBody>
          <a:bodyPr numCol="2" anchor="ctr">
            <a:normAutofit fontScale="92500" lnSpcReduction="10000"/>
          </a:bodyPr>
          <a:lstStyle/>
          <a:p>
            <a:pPr algn="ctr">
              <a:buNone/>
            </a:pPr>
            <a:r>
              <a:rPr lang="it-IT" sz="3500" dirty="0">
                <a:solidFill>
                  <a:schemeClr val="tx2"/>
                </a:solidFill>
              </a:rPr>
              <a:t>USER</a:t>
            </a:r>
            <a:endParaRPr lang="it-IT" sz="3200" dirty="0">
              <a:solidFill>
                <a:schemeClr val="tx2"/>
              </a:solidFill>
            </a:endParaRPr>
          </a:p>
          <a:p>
            <a:r>
              <a:rPr lang="it-IT" sz="2600" dirty="0"/>
              <a:t> Login</a:t>
            </a:r>
          </a:p>
          <a:p>
            <a:r>
              <a:rPr lang="it-IT" sz="2600" dirty="0"/>
              <a:t> Create Meeting</a:t>
            </a:r>
          </a:p>
          <a:p>
            <a:r>
              <a:rPr lang="it-IT" sz="2600" dirty="0"/>
              <a:t> </a:t>
            </a:r>
            <a:r>
              <a:rPr lang="it-IT" sz="2600" dirty="0" err="1"/>
              <a:t>Calendar</a:t>
            </a:r>
            <a:endParaRPr lang="it-IT" sz="2600" dirty="0"/>
          </a:p>
          <a:p>
            <a:r>
              <a:rPr lang="it-IT" sz="2600" dirty="0"/>
              <a:t> </a:t>
            </a:r>
            <a:r>
              <a:rPr lang="it-IT" sz="2600" dirty="0" err="1"/>
              <a:t>Groups</a:t>
            </a:r>
            <a:r>
              <a:rPr lang="it-IT" sz="2600" dirty="0"/>
              <a:t> and </a:t>
            </a:r>
            <a:r>
              <a:rPr lang="it-IT" sz="2600" dirty="0" err="1"/>
              <a:t>Contacts</a:t>
            </a:r>
            <a:endParaRPr lang="it-IT" sz="2600" dirty="0"/>
          </a:p>
          <a:p>
            <a:pPr algn="ctr">
              <a:buNone/>
            </a:pPr>
            <a:endParaRPr lang="it-IT" sz="3000" dirty="0"/>
          </a:p>
          <a:p>
            <a:pPr algn="ctr">
              <a:buNone/>
            </a:pPr>
            <a:r>
              <a:rPr lang="it-IT" sz="3500" dirty="0">
                <a:solidFill>
                  <a:schemeClr val="tx2"/>
                </a:solidFill>
              </a:rPr>
              <a:t>GUEST</a:t>
            </a:r>
            <a:endParaRPr lang="it-IT" sz="3200" dirty="0">
              <a:solidFill>
                <a:schemeClr val="tx2"/>
              </a:solidFill>
            </a:endParaRPr>
          </a:p>
          <a:p>
            <a:r>
              <a:rPr lang="it-IT" sz="3000" dirty="0"/>
              <a:t> </a:t>
            </a:r>
            <a:r>
              <a:rPr lang="it-IT" sz="2600" dirty="0" err="1"/>
              <a:t>Registration</a:t>
            </a:r>
            <a:endParaRPr lang="it-IT" sz="2600" dirty="0"/>
          </a:p>
          <a:p>
            <a:pPr algn="ctr">
              <a:buNone/>
            </a:pPr>
            <a:r>
              <a:rPr lang="it-IT" sz="3500" dirty="0">
                <a:solidFill>
                  <a:schemeClr val="tx2"/>
                </a:solidFill>
              </a:rPr>
              <a:t>ADMINISTRATOR</a:t>
            </a:r>
            <a:endParaRPr lang="it-IT" sz="3200" dirty="0">
              <a:solidFill>
                <a:schemeClr val="tx2"/>
              </a:solidFill>
            </a:endParaRPr>
          </a:p>
          <a:p>
            <a:r>
              <a:rPr lang="it-IT" sz="2600" dirty="0"/>
              <a:t> </a:t>
            </a:r>
            <a:r>
              <a:rPr lang="it-IT" sz="2600" dirty="0" err="1"/>
              <a:t>Manage</a:t>
            </a:r>
            <a:r>
              <a:rPr lang="it-IT" sz="2600" dirty="0"/>
              <a:t> Meeting</a:t>
            </a:r>
          </a:p>
          <a:p>
            <a:r>
              <a:rPr lang="it-IT" sz="2600" dirty="0"/>
              <a:t> </a:t>
            </a:r>
            <a:r>
              <a:rPr lang="it-IT" sz="2600" dirty="0" err="1"/>
              <a:t>Invite</a:t>
            </a:r>
            <a:r>
              <a:rPr lang="it-IT" sz="2600" dirty="0"/>
              <a:t>/</a:t>
            </a:r>
            <a:r>
              <a:rPr lang="it-IT" sz="2600" dirty="0" err="1"/>
              <a:t>Remove</a:t>
            </a:r>
            <a:r>
              <a:rPr lang="it-IT" sz="2600" dirty="0"/>
              <a:t> </a:t>
            </a:r>
            <a:r>
              <a:rPr lang="it-IT" sz="2600" dirty="0" err="1"/>
              <a:t>Users</a:t>
            </a:r>
            <a:endParaRPr lang="it-IT" sz="2600" dirty="0"/>
          </a:p>
          <a:p>
            <a:r>
              <a:rPr lang="it-IT" sz="2600" dirty="0"/>
              <a:t> </a:t>
            </a:r>
            <a:r>
              <a:rPr lang="it-IT" sz="2600" dirty="0" err="1"/>
              <a:t>Recreate</a:t>
            </a:r>
            <a:r>
              <a:rPr lang="it-IT" sz="2600" dirty="0"/>
              <a:t> Meeting</a:t>
            </a:r>
          </a:p>
          <a:p>
            <a:r>
              <a:rPr lang="it-IT" sz="2600" dirty="0"/>
              <a:t> Monitor </a:t>
            </a:r>
            <a:r>
              <a:rPr lang="it-IT" sz="2600" dirty="0" err="1"/>
              <a:t>Participants</a:t>
            </a:r>
            <a:r>
              <a:rPr lang="it-IT" sz="2600" dirty="0"/>
              <a:t> </a:t>
            </a:r>
            <a:r>
              <a:rPr lang="it-IT" sz="2600" dirty="0" err="1"/>
              <a:t>Delays</a:t>
            </a:r>
            <a:endParaRPr lang="it-IT" sz="2600" dirty="0"/>
          </a:p>
          <a:p>
            <a:pPr algn="ctr">
              <a:buNone/>
            </a:pPr>
            <a:r>
              <a:rPr lang="it-IT" sz="3200" dirty="0"/>
              <a:t>	</a:t>
            </a:r>
          </a:p>
          <a:p>
            <a:pPr algn="ctr">
              <a:buNone/>
            </a:pPr>
            <a:r>
              <a:rPr lang="it-IT" sz="3500" dirty="0">
                <a:solidFill>
                  <a:schemeClr val="tx2"/>
                </a:solidFill>
              </a:rPr>
              <a:t>SYSTEM MANAGER</a:t>
            </a:r>
            <a:endParaRPr lang="it-IT" sz="3200" dirty="0">
              <a:solidFill>
                <a:schemeClr val="tx2"/>
              </a:solidFill>
            </a:endParaRPr>
          </a:p>
          <a:p>
            <a:r>
              <a:rPr lang="it-IT" sz="2600" dirty="0"/>
              <a:t> </a:t>
            </a:r>
            <a:r>
              <a:rPr lang="it-IT" sz="2600" dirty="0" err="1"/>
              <a:t>Travlendar+</a:t>
            </a:r>
            <a:r>
              <a:rPr lang="it-IT" sz="2600" dirty="0"/>
              <a:t> </a:t>
            </a:r>
            <a:r>
              <a:rPr lang="it-IT" sz="2600" dirty="0" err="1"/>
              <a:t>employee</a:t>
            </a:r>
            <a:endParaRPr lang="it-IT" sz="2600" dirty="0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4</a:t>
            </a:fld>
            <a:endParaRPr lang="it-IT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9F1CCE1-6C28-4B9C-8FFE-903214E60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72AC06F-21B1-47A8-9CB2-6D137853E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778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Goals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97280" y="1286932"/>
            <a:ext cx="10058400" cy="494561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 G1 Allow someone to visit the homepage of the system and to register himself providing a valid email, a password and a unique nickname. As an alternative, an external login provider, such as Google+, can be used.</a:t>
            </a:r>
          </a:p>
          <a:p>
            <a:r>
              <a:rPr lang="en-US" dirty="0"/>
              <a:t> G2 Users can log into the system.</a:t>
            </a:r>
          </a:p>
          <a:p>
            <a:r>
              <a:rPr lang="en-US" dirty="0"/>
              <a:t> G3 Allow a user to visit its profile and to see a detailed schedule of any day containing all the meetings he is attending and all the travels the system has planned him.</a:t>
            </a:r>
          </a:p>
          <a:p>
            <a:r>
              <a:rPr lang="en-US" dirty="0"/>
              <a:t> G4 Allow a user to edit all information in its profile (e.g. displayed name, phone number, company, website, social accounts).</a:t>
            </a:r>
          </a:p>
          <a:p>
            <a:pPr algn="just"/>
            <a:r>
              <a:rPr lang="en-US" dirty="0"/>
              <a:t> G5 </a:t>
            </a:r>
            <a:r>
              <a:rPr lang="en-GB" dirty="0"/>
              <a:t>Allow a user to create a meeting and to invite other users to attend it. </a:t>
            </a:r>
            <a:endParaRPr lang="en-US" dirty="0"/>
          </a:p>
          <a:p>
            <a:pPr algn="just"/>
            <a:r>
              <a:rPr lang="en-US" dirty="0"/>
              <a:t> G6 </a:t>
            </a:r>
            <a:r>
              <a:rPr lang="en-GB" dirty="0"/>
              <a:t>Allow a user to know when there are problems in scheduling its meetings, </a:t>
            </a:r>
            <a:r>
              <a:rPr lang="en-GB" dirty="0" err="1"/>
              <a:t>signaling</a:t>
            </a:r>
            <a:r>
              <a:rPr lang="en-GB" dirty="0"/>
              <a:t> them with warnings. </a:t>
            </a:r>
            <a:endParaRPr lang="en-US" dirty="0"/>
          </a:p>
          <a:p>
            <a:r>
              <a:rPr lang="en-US" dirty="0"/>
              <a:t> G7 Allow a user to specify flexible breaks during the day.</a:t>
            </a:r>
          </a:p>
          <a:p>
            <a:r>
              <a:rPr lang="en-US" dirty="0"/>
              <a:t> G8 Manage users’ travels between subsequent meetings, suggesting the best mobility option according to their preference list.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5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1D0BB50-E600-4BFB-A675-1804C594F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7CC418A-FB7E-4BB9-A42A-BD34EF3E2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8997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97280" y="1309510"/>
            <a:ext cx="10058400" cy="4923039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sz="2400" dirty="0"/>
              <a:t>G5 </a:t>
            </a:r>
            <a:r>
              <a:rPr lang="en-GB" sz="2400" dirty="0"/>
              <a:t>Allow a user to create a meeting and to invite other users to attend it. </a:t>
            </a:r>
            <a:endParaRPr lang="en-US" sz="2400" dirty="0"/>
          </a:p>
          <a:p>
            <a:pPr lvl="1"/>
            <a:r>
              <a:rPr lang="en-US" sz="2000" dirty="0"/>
              <a:t>G5.4 Allow the administrator to send invitations and remove participants.</a:t>
            </a:r>
          </a:p>
          <a:p>
            <a:pPr lvl="1"/>
            <a:r>
              <a:rPr lang="en-US" sz="2000" dirty="0"/>
              <a:t>G5.5 Allow the team to communicate between them, to share files and to save personal notes </a:t>
            </a:r>
            <a:r>
              <a:rPr lang="it-IT" sz="2000" dirty="0" err="1"/>
              <a:t>about</a:t>
            </a:r>
            <a:r>
              <a:rPr lang="it-IT" sz="2000" dirty="0"/>
              <a:t> the meeting.</a:t>
            </a:r>
          </a:p>
          <a:p>
            <a:pPr lvl="1"/>
            <a:r>
              <a:rPr lang="en-US" sz="2000" dirty="0"/>
              <a:t>G5.6 Allow the invited users to accept or decline the meeting or to propose a rescheduling in a </a:t>
            </a:r>
            <a:r>
              <a:rPr lang="it-IT" sz="2000" dirty="0" err="1"/>
              <a:t>different</a:t>
            </a:r>
            <a:r>
              <a:rPr lang="it-IT" sz="2000" dirty="0"/>
              <a:t> </a:t>
            </a:r>
            <a:r>
              <a:rPr lang="it-IT" sz="2000" dirty="0" err="1"/>
              <a:t>time</a:t>
            </a:r>
            <a:r>
              <a:rPr lang="it-IT" sz="2000" dirty="0"/>
              <a:t> slot.</a:t>
            </a:r>
          </a:p>
          <a:p>
            <a:pPr lvl="1"/>
            <a:r>
              <a:rPr lang="en-US" sz="2000" dirty="0"/>
              <a:t>G5.7 Allow the administrator to change the date of the meeting after a rescheduling has been </a:t>
            </a:r>
            <a:r>
              <a:rPr lang="it-IT" sz="2000" dirty="0" err="1"/>
              <a:t>proposed</a:t>
            </a:r>
            <a:r>
              <a:rPr lang="it-IT" sz="2000" dirty="0"/>
              <a:t>.</a:t>
            </a:r>
          </a:p>
          <a:p>
            <a:pPr lvl="1"/>
            <a:r>
              <a:rPr lang="en-US" sz="2000" dirty="0"/>
              <a:t>G5.8 Allow the administrator to poll the team to reschedule the meeting; if everyone accepts the </a:t>
            </a:r>
            <a:r>
              <a:rPr lang="it-IT" sz="2000" dirty="0" err="1"/>
              <a:t>rescheduling</a:t>
            </a:r>
            <a:r>
              <a:rPr lang="it-IT" sz="2000" dirty="0"/>
              <a:t>, the date </a:t>
            </a:r>
            <a:r>
              <a:rPr lang="it-IT" sz="2000" dirty="0" err="1"/>
              <a:t>changes</a:t>
            </a:r>
            <a:r>
              <a:rPr lang="it-IT" sz="2000" dirty="0"/>
              <a:t>.</a:t>
            </a:r>
          </a:p>
          <a:p>
            <a:pPr lvl="1"/>
            <a:r>
              <a:rPr lang="en-US" sz="2000" dirty="0"/>
              <a:t>G5.9 Allow the administrator to create a copy of a meeting with the same team and settings on </a:t>
            </a:r>
            <a:r>
              <a:rPr lang="it-IT" sz="2000" dirty="0" err="1"/>
              <a:t>another</a:t>
            </a:r>
            <a:r>
              <a:rPr lang="it-IT" sz="2000" dirty="0"/>
              <a:t> date.</a:t>
            </a:r>
          </a:p>
          <a:p>
            <a:pPr lvl="1"/>
            <a:r>
              <a:rPr lang="en-US" sz="2000" dirty="0"/>
              <a:t>G5.10 Allow the administrator to see who’s late at the meeting.</a:t>
            </a:r>
            <a:endParaRPr lang="it-IT" sz="200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6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378FD22-3F0E-41BB-920F-BC3ADC7E7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0FD30D-5991-45D5-B519-EDE83134F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4952CF32-3842-43E8-8B03-4815F9DD4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444791"/>
            <a:ext cx="10088880" cy="1450757"/>
          </a:xfrm>
        </p:spPr>
        <p:txBody>
          <a:bodyPr/>
          <a:lstStyle/>
          <a:p>
            <a:pPr algn="ctr"/>
            <a:r>
              <a:rPr lang="it-IT" dirty="0" err="1"/>
              <a:t>Goals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68353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97280" y="1309510"/>
            <a:ext cx="10058400" cy="4923039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 </a:t>
            </a:r>
            <a:r>
              <a:rPr lang="en-US" sz="2400" dirty="0"/>
              <a:t>G6 </a:t>
            </a:r>
            <a:r>
              <a:rPr lang="en-GB" sz="2400" dirty="0"/>
              <a:t>Allow a user to know when there are problems in scheduling its meetings, </a:t>
            </a:r>
            <a:r>
              <a:rPr lang="en-GB" sz="2400" dirty="0" err="1"/>
              <a:t>signaling</a:t>
            </a:r>
            <a:r>
              <a:rPr lang="en-GB" sz="2400" dirty="0"/>
              <a:t> them with warnings. </a:t>
            </a:r>
            <a:endParaRPr lang="en-US" sz="2400" dirty="0"/>
          </a:p>
          <a:p>
            <a:pPr lvl="1" algn="just"/>
            <a:r>
              <a:rPr lang="en-US" sz="2000" dirty="0"/>
              <a:t>G6.1 Allow a user to decline or reschedule overlapping meetings in order to remove the warning.</a:t>
            </a:r>
          </a:p>
          <a:p>
            <a:pPr lvl="1" algn="just"/>
            <a:endParaRPr lang="en-US" sz="2000" dirty="0"/>
          </a:p>
          <a:p>
            <a:r>
              <a:rPr lang="en-US" sz="2400" dirty="0"/>
              <a:t> G7 Allow a user to specify flexible breaks during the day.</a:t>
            </a:r>
          </a:p>
          <a:p>
            <a:endParaRPr lang="en-US" sz="2400" dirty="0"/>
          </a:p>
          <a:p>
            <a:r>
              <a:rPr lang="en-US" sz="2400" dirty="0"/>
              <a:t> G8 Manage users’ travels between subsequent meetings, suggesting the best mobility option according to their preference list.</a:t>
            </a:r>
          </a:p>
          <a:p>
            <a:pPr lvl="1"/>
            <a:r>
              <a:rPr lang="en-US" sz="2000" dirty="0"/>
              <a:t>G8.1 Allow a user to create a preference list and constraints about the way he wants to travel.</a:t>
            </a:r>
          </a:p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7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378FD22-3F0E-41BB-920F-BC3ADC7E7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0FD30D-5991-45D5-B519-EDE83134F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D964D939-7D9D-4A3F-967B-FCDB8983DCF3}"/>
              </a:ext>
            </a:extLst>
          </p:cNvPr>
          <p:cNvSpPr txBox="1">
            <a:spLocks/>
          </p:cNvSpPr>
          <p:nvPr/>
        </p:nvSpPr>
        <p:spPr>
          <a:xfrm>
            <a:off x="1066800" y="-444791"/>
            <a:ext cx="1008888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/>
              <a:t>Goals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94212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44791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Requirements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8</a:t>
            </a:fld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idx="1"/>
          </p:nvPr>
        </p:nvSpPr>
        <p:spPr>
          <a:xfrm>
            <a:off x="1097280" y="1591732"/>
            <a:ext cx="10058400" cy="4640817"/>
          </a:xfrm>
        </p:spPr>
        <p:txBody>
          <a:bodyPr>
            <a:normAutofit/>
          </a:bodyPr>
          <a:lstStyle/>
          <a:p>
            <a:r>
              <a:rPr lang="en-US" sz="2400" dirty="0"/>
              <a:t> G5 </a:t>
            </a:r>
            <a:r>
              <a:rPr lang="en-GB" sz="2400" dirty="0"/>
              <a:t>Allow a user to create a meeting and to invite other users to attend it. </a:t>
            </a:r>
            <a:endParaRPr lang="en-US" sz="2400" dirty="0"/>
          </a:p>
          <a:p>
            <a:pPr lvl="1"/>
            <a:r>
              <a:rPr lang="en-US" sz="2000" dirty="0"/>
              <a:t> [R5] A user must be logged into the system to perform any action except registering and logging in.</a:t>
            </a:r>
          </a:p>
          <a:p>
            <a:pPr lvl="1"/>
            <a:r>
              <a:rPr lang="en-US" sz="2000" dirty="0"/>
              <a:t> [R12] Each participant in a meeting can access shared files and the chat.</a:t>
            </a:r>
          </a:p>
          <a:p>
            <a:pPr lvl="1"/>
            <a:r>
              <a:rPr lang="en-US" sz="2000" dirty="0"/>
              <a:t> [R13] Users participate in a meeting if and only if they accept the invitation.</a:t>
            </a:r>
          </a:p>
          <a:p>
            <a:pPr lvl="1"/>
            <a:r>
              <a:rPr lang="en-US" sz="2000" dirty="0"/>
              <a:t> [R14] Users do not participate in a meeting if they decline the invitation.</a:t>
            </a:r>
          </a:p>
          <a:p>
            <a:pPr lvl="1"/>
            <a:r>
              <a:rPr lang="en-US" sz="2000" dirty="0"/>
              <a:t> [R15] Users can write in the chat of a meeting if and only if they have received and accepted an invitation to it.</a:t>
            </a:r>
            <a:endParaRPr lang="it-IT" sz="2000" dirty="0"/>
          </a:p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0A4736-265F-48D7-B6D4-F638E3DF7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5CA4BF9-EBC2-4BFD-B3C0-2FAE6EE37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697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97280" y="1309510"/>
            <a:ext cx="10058400" cy="4923039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 </a:t>
            </a:r>
            <a:r>
              <a:rPr lang="en-US" sz="2400" dirty="0"/>
              <a:t>G6 </a:t>
            </a:r>
            <a:r>
              <a:rPr lang="en-GB" sz="2400" dirty="0"/>
              <a:t>Allow a user to know when there are problems in scheduling its meetings, </a:t>
            </a:r>
            <a:r>
              <a:rPr lang="en-GB" sz="2400" dirty="0" err="1"/>
              <a:t>signaling</a:t>
            </a:r>
            <a:r>
              <a:rPr lang="en-GB" sz="2400" dirty="0"/>
              <a:t> them with warnings. </a:t>
            </a:r>
            <a:endParaRPr lang="en-US" sz="2400" dirty="0"/>
          </a:p>
          <a:p>
            <a:pPr lvl="1" algn="just"/>
            <a:r>
              <a:rPr lang="en-US" sz="2000" dirty="0"/>
              <a:t> [R16] For each meeting there is a warning </a:t>
            </a:r>
            <a:r>
              <a:rPr lang="en-US" sz="2000" dirty="0" err="1"/>
              <a:t>iff</a:t>
            </a:r>
            <a:r>
              <a:rPr lang="en-US" sz="2000" dirty="0"/>
              <a:t> the meeting is inconsistent. </a:t>
            </a:r>
          </a:p>
          <a:p>
            <a:pPr lvl="1" algn="just"/>
            <a:endParaRPr lang="en-US" sz="2000" dirty="0"/>
          </a:p>
          <a:p>
            <a:r>
              <a:rPr lang="en-US" sz="2400" dirty="0"/>
              <a:t> G7 Allow a user to specify flexible breaks during the day.</a:t>
            </a:r>
          </a:p>
          <a:p>
            <a:pPr lvl="1"/>
            <a:r>
              <a:rPr lang="en-US" sz="2000" dirty="0"/>
              <a:t>[R17] The system suggests you a time, according to your settings, to have a break such that no meeting overlaps with it; if no time slot is valid, a warning is generated</a:t>
            </a:r>
            <a:r>
              <a:rPr lang="en-US" sz="22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 G8 Manage users’ travels between subsequent meetings, suggesting the best mobility option according to their preference list.</a:t>
            </a:r>
          </a:p>
          <a:p>
            <a:pPr lvl="1"/>
            <a:r>
              <a:rPr lang="en-US" sz="2000" dirty="0"/>
              <a:t>[R19] The travel mean suggested by the system is always the ﬁrst in the weighted preference list that satisﬁed all the constraints; if no travel mean satisﬁed all the constraints than the system suggests the fastest one.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9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378FD22-3F0E-41BB-920F-BC3ADC7E7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0FD30D-5991-45D5-B519-EDE83134F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6FF55AEB-2013-4E65-A6F8-0F4A5A8F6BA0}"/>
              </a:ext>
            </a:extLst>
          </p:cNvPr>
          <p:cNvSpPr txBox="1">
            <a:spLocks/>
          </p:cNvSpPr>
          <p:nvPr/>
        </p:nvSpPr>
        <p:spPr>
          <a:xfrm>
            <a:off x="0" y="-444791"/>
            <a:ext cx="121920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Requirements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4771149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ttivo">
  <a:themeElements>
    <a:clrScheme name="RASD">
      <a:dk1>
        <a:srgbClr val="000000"/>
      </a:dk1>
      <a:lt1>
        <a:sysClr val="window" lastClr="FFFFFF"/>
      </a:lt1>
      <a:dk2>
        <a:srgbClr val="000000"/>
      </a:dk2>
      <a:lt2>
        <a:srgbClr val="CCDDEA"/>
      </a:lt2>
      <a:accent1>
        <a:srgbClr val="B2B2B2"/>
      </a:accent1>
      <a:accent2>
        <a:srgbClr val="575756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ill Sans MT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TM02892315[[fn=Filo]]</Template>
  <TotalTime>1739</TotalTime>
  <Words>1750</Words>
  <Application>Microsoft Office PowerPoint</Application>
  <PresentationFormat>Widescreen</PresentationFormat>
  <Paragraphs>259</Paragraphs>
  <Slides>32</Slides>
  <Notes>19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Gill Sans MT</vt:lpstr>
      <vt:lpstr>Wingdings 2</vt:lpstr>
      <vt:lpstr>HDOfficeLightV0</vt:lpstr>
      <vt:lpstr>Retrospettivo</vt:lpstr>
      <vt:lpstr>TRAVLENDAR+</vt:lpstr>
      <vt:lpstr>RASD</vt:lpstr>
      <vt:lpstr>Product Functions</vt:lpstr>
      <vt:lpstr>User Characteristics</vt:lpstr>
      <vt:lpstr>Goals</vt:lpstr>
      <vt:lpstr>Goals</vt:lpstr>
      <vt:lpstr>Presentazione standard di PowerPoint</vt:lpstr>
      <vt:lpstr>Requirements</vt:lpstr>
      <vt:lpstr>Presentazione standard di PowerPoint</vt:lpstr>
      <vt:lpstr>Mockup - Calendar</vt:lpstr>
      <vt:lpstr>Mockup - Warning</vt:lpstr>
      <vt:lpstr>Use Case and Sequence Diagrams</vt:lpstr>
      <vt:lpstr>Class Diagram</vt:lpstr>
      <vt:lpstr>Alloy Metamodel</vt:lpstr>
      <vt:lpstr>DD</vt:lpstr>
      <vt:lpstr>Architectural Style</vt:lpstr>
      <vt:lpstr>High Level Component Diagram</vt:lpstr>
      <vt:lpstr>System Core Component Diagram</vt:lpstr>
      <vt:lpstr>Runtime Diagram</vt:lpstr>
      <vt:lpstr>UX Diagram</vt:lpstr>
      <vt:lpstr>Mockups</vt:lpstr>
      <vt:lpstr>Algorithm Design</vt:lpstr>
      <vt:lpstr>Implementation &amp; Integration</vt:lpstr>
      <vt:lpstr>Implementation &amp; Integration</vt:lpstr>
      <vt:lpstr>Implementation &amp; Integration</vt:lpstr>
      <vt:lpstr>Implementation &amp; Integration</vt:lpstr>
      <vt:lpstr>ITD</vt:lpstr>
      <vt:lpstr>Ruby on Rails</vt:lpstr>
      <vt:lpstr>Presentazione standard di PowerPoint</vt:lpstr>
      <vt:lpstr>Testing</vt:lpstr>
      <vt:lpstr>Implemented Requirements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RASD</dc:title>
  <dc:creator>federico betti</dc:creator>
  <cp:lastModifiedBy>federico betti</cp:lastModifiedBy>
  <cp:revision>51</cp:revision>
  <dcterms:created xsi:type="dcterms:W3CDTF">2017-11-06T12:27:35Z</dcterms:created>
  <dcterms:modified xsi:type="dcterms:W3CDTF">2018-02-13T17:44:17Z</dcterms:modified>
</cp:coreProperties>
</file>

<file path=docProps/thumbnail.jpeg>
</file>